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0DEEF"/>
          </a:solidFill>
        </a:fill>
      </a:tcStyle>
    </a:wholeTbl>
    <a:band2H>
      <a:tcTxStyle b="def" i="def"/>
      <a:tcStyle>
        <a:tcBdr/>
        <a:fill>
          <a:solidFill>
            <a:srgbClr val="E9EFF7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404040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0404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38100" cap="flat">
              <a:solidFill>
                <a:srgbClr val="404040"/>
              </a:solidFill>
              <a:prstDash val="solid"/>
              <a:round/>
            </a:ln>
          </a:top>
          <a:bottom>
            <a:ln w="127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404040"/>
        </a:fontRef>
        <a:srgbClr val="404040"/>
      </a:tcTxStyle>
      <a:tcStyle>
        <a:tcBdr>
          <a:left>
            <a:ln w="12700" cap="flat">
              <a:solidFill>
                <a:srgbClr val="404040"/>
              </a:solidFill>
              <a:prstDash val="solid"/>
              <a:round/>
            </a:ln>
          </a:left>
          <a:right>
            <a:ln w="12700" cap="flat">
              <a:solidFill>
                <a:srgbClr val="404040"/>
              </a:solidFill>
              <a:prstDash val="solid"/>
              <a:round/>
            </a:ln>
          </a:right>
          <a:top>
            <a:ln w="12700" cap="flat">
              <a:solidFill>
                <a:srgbClr val="404040"/>
              </a:solidFill>
              <a:prstDash val="solid"/>
              <a:round/>
            </a:ln>
          </a:top>
          <a:bottom>
            <a:ln w="38100" cap="flat">
              <a:solidFill>
                <a:srgbClr val="404040"/>
              </a:solidFill>
              <a:prstDash val="solid"/>
              <a:round/>
            </a:ln>
          </a:bottom>
          <a:insideH>
            <a:ln w="12700" cap="flat">
              <a:solidFill>
                <a:srgbClr val="404040"/>
              </a:solidFill>
              <a:prstDash val="solid"/>
              <a:round/>
            </a:ln>
          </a:insideH>
          <a:insideV>
            <a:ln w="12700" cap="flat">
              <a:solidFill>
                <a:srgbClr val="404040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5" name="Shape 65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5.xml"/><Relationship Id="rId2" Type="http://schemas.openxmlformats.org/officeDocument/2006/relationships/notesMaster" Target="../notesMasters/notesMaster1.xm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5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87" name="Shape 2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An element that is positioned absolutely is taken out of the flow and thus takes up no space when placing other elements. </a:t>
            </a:r>
          </a:p>
          <a:p>
            <a:pPr/>
          </a:p>
          <a:p>
            <a:pPr/>
            <a:r>
              <a:t>The absolutely positioned element is positioned relative to </a:t>
            </a:r>
            <a:r>
              <a:rPr i="1"/>
              <a:t>nearest positioned ancestor (non-static)</a:t>
            </a:r>
            <a:r>
              <a:t>. </a:t>
            </a:r>
          </a:p>
          <a:p>
            <a:pPr/>
          </a:p>
          <a:p>
            <a:pPr/>
            <a:r>
              <a:t>If a positioned ancestor doesn't exist, the initial container (body) is used.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hape 29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8" name="Shape 29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elements must be positioned (any position other than static)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Slide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8"/>
          <p:cNvSpPr/>
          <p:nvPr/>
        </p:nvSpPr>
        <p:spPr>
          <a:xfrm>
            <a:off x="0" y="2890"/>
            <a:ext cx="9144000" cy="6858001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15" name="Flowchart: Process 7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" name="Title 1"/>
          <p:cNvSpPr txBox="1"/>
          <p:nvPr/>
        </p:nvSpPr>
        <p:spPr>
          <a:xfrm>
            <a:off x="426889" y="3962400"/>
            <a:ext cx="3535512" cy="45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17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sz="41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"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6" name="Flowchart: Process 16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7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 sz="41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lowchart: Process 5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TextBox 18"/>
          <p:cNvSpPr txBox="1"/>
          <p:nvPr/>
        </p:nvSpPr>
        <p:spPr>
          <a:xfrm>
            <a:off x="6247493" y="6540234"/>
            <a:ext cx="2787653" cy="20241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r">
              <a:defRPr sz="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© 2016 | Coding Boot Camp - All Rights Reserved</a:t>
            </a:r>
          </a:p>
        </p:txBody>
      </p:sp>
      <p:sp>
        <p:nvSpPr>
          <p:cNvPr id="5" name="Straight Connector 6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5103812" y="2438400"/>
            <a:ext cx="3581401" cy="441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6289220" y="6221731"/>
            <a:ext cx="263980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2400" u="none">
          <a:ln>
            <a:noFill/>
          </a:ln>
          <a:solidFill>
            <a:srgbClr val="000000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1234438" marR="0" indent="-320038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4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uwa.bootcampcontent.com/UWA-Bootcamp/UWASEA201811FSF5/tree/master/01-html-git-css/1-Class-Content/1.3" TargetMode="Externa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depen.io/Hlight/pen/EOGqoZ" TargetMode="External"/><Relationship Id="rId3" Type="http://schemas.openxmlformats.org/officeDocument/2006/relationships/image" Target="../media/image22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codepen.io/Hlight/pen/EOrYyo" TargetMode="External"/><Relationship Id="rId3" Type="http://schemas.openxmlformats.org/officeDocument/2006/relationships/image" Target="../media/image23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png"/><Relationship Id="rId3" Type="http://schemas.openxmlformats.org/officeDocument/2006/relationships/hyperlink" Target="https://css-tricks.com/all-about-floats/" TargetMode="External"/><Relationship Id="rId4" Type="http://schemas.openxmlformats.org/officeDocument/2006/relationships/image" Target="../media/image2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hyperlink" Target="https://youtu.be/0lpxKw6E90Y" TargetMode="External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7.pn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sHfJn0jqBro" TargetMode="External"/><Relationship Id="rId3" Type="http://schemas.openxmlformats.org/officeDocument/2006/relationships/image" Target="../media/image39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learn.shayhowe.com/html-css/positioning-content/" TargetMode="External"/><Relationship Id="rId3" Type="http://schemas.openxmlformats.org/officeDocument/2006/relationships/image" Target="../media/image40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1.png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youtu.be/yWXgnQaWSW0" TargetMode="External"/><Relationship Id="rId3" Type="http://schemas.openxmlformats.org/officeDocument/2006/relationships/image" Target="../media/image42.png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jpeg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4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.jpeg"/></Relationships>

</file>

<file path=ppt/slides/_rels/slide7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7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
</file>

<file path=ppt/slides/_rels/slide7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jpeg"/></Relationships>

</file>

<file path=ppt/slides/_rels/slide7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Heroes of 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94" name="Title 1"/>
          <p:cNvSpPr txBox="1"/>
          <p:nvPr/>
        </p:nvSpPr>
        <p:spPr>
          <a:xfrm>
            <a:off x="1438273" y="2819400"/>
            <a:ext cx="6457955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6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What is “CSS?”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97" name="Content Placeholder 2"/>
          <p:cNvSpPr txBox="1"/>
          <p:nvPr/>
        </p:nvSpPr>
        <p:spPr>
          <a:xfrm>
            <a:off x="457200" y="1143000"/>
            <a:ext cx="8153400" cy="46596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fonts, and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9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7" cy="149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99" name="Picture 3" descr="Picture 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102" name="Content Placeholder 2"/>
          <p:cNvSpPr txBox="1"/>
          <p:nvPr/>
        </p:nvSpPr>
        <p:spPr>
          <a:xfrm>
            <a:off x="457198" y="990600"/>
            <a:ext cx="4100948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103" name="Content Placeholder 2"/>
          <p:cNvSpPr txBox="1"/>
          <p:nvPr/>
        </p:nvSpPr>
        <p:spPr>
          <a:xfrm>
            <a:off x="4743201" y="990600"/>
            <a:ext cx="4100946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10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8" cy="1448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108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11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Critical Question</a:t>
            </a:r>
          </a:p>
        </p:txBody>
      </p:sp>
      <p:sp>
        <p:nvSpPr>
          <p:cNvPr id="114" name="Title 1"/>
          <p:cNvSpPr txBox="1"/>
          <p:nvPr/>
        </p:nvSpPr>
        <p:spPr>
          <a:xfrm>
            <a:off x="457200" y="1752600"/>
            <a:ext cx="8382000" cy="37971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How do we style HTML…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 </a:t>
            </a:r>
            <a:r>
              <a:rPr b="0"/>
              <a:t>Elements?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Classes?</a:t>
            </a:r>
            <a:endParaRPr sz="20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03504">
              <a:lnSpc>
                <a:spcPct val="80000"/>
              </a:lnSpc>
              <a:defRPr i="1" sz="20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03504">
              <a:lnSpc>
                <a:spcPct val="80000"/>
              </a:lnSpc>
              <a:defRPr i="1" sz="3600">
                <a:latin typeface="Arial"/>
                <a:ea typeface="Arial"/>
                <a:cs typeface="Arial"/>
                <a:sym typeface="Arial"/>
              </a:defRPr>
            </a:pPr>
            <a:r>
              <a:t>IDs?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117" name="Content Placeholder 2"/>
          <p:cNvSpPr txBox="1"/>
          <p:nvPr/>
        </p:nvSpPr>
        <p:spPr>
          <a:xfrm>
            <a:off x="457200" y="828112"/>
            <a:ext cx="8153400" cy="335280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Classes use </a:t>
            </a:r>
            <a:r>
              <a:rPr b="1"/>
              <a:t>.classname, </a:t>
            </a:r>
            <a:r>
              <a:t>IDs use </a:t>
            </a:r>
            <a:r>
              <a:rPr b="1"/>
              <a:t>#idname</a:t>
            </a:r>
            <a:r>
              <a:t>, and elements use just their name.</a:t>
            </a:r>
            <a:endParaRPr b="1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6313" indent="-226313" defTabSz="603504">
              <a:spcBef>
                <a:spcPts val="400"/>
              </a:spcBef>
              <a:buSzPct val="100000"/>
              <a:buFont typeface="Arial"/>
              <a:buChar char="•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100"/>
          </a:p>
          <a:p>
            <a:pPr marL="226313" indent="-226313" defTabSz="603504">
              <a:spcBef>
                <a:spcPts val="500"/>
              </a:spcBef>
              <a:buSzPct val="100000"/>
              <a:buFont typeface="Arial"/>
              <a:buChar char="•"/>
              <a:defRPr sz="21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1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3365074"/>
            <a:ext cx="8409696" cy="2883326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electors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Selectors</a:t>
            </a:r>
          </a:p>
        </p:txBody>
      </p:sp>
      <p:sp>
        <p:nvSpPr>
          <p:cNvPr id="121" name="Applies to all &lt;p&gt; elements…"/>
          <p:cNvSpPr txBox="1"/>
          <p:nvPr/>
        </p:nvSpPr>
        <p:spPr>
          <a:xfrm>
            <a:off x="3648169" y="690339"/>
            <a:ext cx="4869353" cy="462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Applies to all &lt;p&gt; elements</a:t>
            </a:r>
          </a:p>
          <a:p>
            <a:pPr/>
          </a:p>
          <a:p>
            <a:pPr>
              <a:defRPr i="1">
                <a:solidFill>
                  <a:srgbClr val="5E5E5E"/>
                </a:solidFill>
              </a:defRPr>
            </a:pPr>
            <a:r>
              <a:t>p {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    background-color: blue;</a:t>
            </a:r>
          </a:p>
          <a:p>
            <a:pPr>
              <a:defRPr i="1">
                <a:solidFill>
                  <a:srgbClr val="5E5E5E"/>
                </a:solidFill>
              </a:defRPr>
            </a:pPr>
            <a:r>
              <a:t>}</a:t>
            </a:r>
          </a:p>
          <a:p>
            <a:pPr/>
            <a:endParaRPr i="1">
              <a:solidFill>
                <a:srgbClr val="5E5E5E"/>
              </a:solidFill>
            </a:endParaRPr>
          </a:p>
          <a:p>
            <a:pPr/>
            <a:r>
              <a:t>Applies to all elements with class=“classItem"</a:t>
            </a:r>
          </a:p>
          <a:p>
            <a:pPr/>
          </a:p>
          <a:p>
            <a:pPr>
              <a:defRPr i="1">
                <a:solidFill>
                  <a:srgbClr val="424242"/>
                </a:solidFill>
              </a:defRPr>
            </a:pPr>
            <a:r>
              <a:t>.classItem {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    background-color: orange;</a:t>
            </a:r>
          </a:p>
          <a:p>
            <a:pPr>
              <a:defRPr i="1">
                <a:solidFill>
                  <a:srgbClr val="424242"/>
                </a:solidFill>
              </a:defRPr>
            </a:pPr>
            <a:r>
              <a:t>}</a:t>
            </a:r>
          </a:p>
          <a:p>
            <a:pPr/>
            <a:endParaRPr i="1">
              <a:solidFill>
                <a:srgbClr val="424242"/>
              </a:solidFill>
            </a:endParaRPr>
          </a:p>
          <a:p>
            <a:pPr/>
            <a:r>
              <a:t>Applies to all elements with id=“idItem"</a:t>
            </a:r>
          </a:p>
          <a:p>
            <a:pPr/>
          </a:p>
          <a:p>
            <a:pPr>
              <a:defRPr>
                <a:solidFill>
                  <a:srgbClr val="424242"/>
                </a:solidFill>
              </a:defRPr>
            </a:pPr>
            <a:r>
              <a:t>#idItem {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    background-color: green;</a:t>
            </a:r>
          </a:p>
          <a:p>
            <a:pPr>
              <a:defRPr>
                <a:solidFill>
                  <a:srgbClr val="424242"/>
                </a:solidFill>
              </a:defRPr>
            </a:pPr>
            <a:r>
              <a:t>}</a:t>
            </a:r>
          </a:p>
        </p:txBody>
      </p:sp>
      <p:sp>
        <p:nvSpPr>
          <p:cNvPr id="122" name="Element name…"/>
          <p:cNvSpPr txBox="1"/>
          <p:nvPr/>
        </p:nvSpPr>
        <p:spPr>
          <a:xfrm>
            <a:off x="311252" y="1225524"/>
            <a:ext cx="2207401" cy="631187"/>
          </a:xfrm>
          <a:prstGeom prst="rect">
            <a:avLst/>
          </a:prstGeom>
          <a:gradFill>
            <a:gsLst>
              <a:gs pos="0">
                <a:srgbClr val="5F82CB"/>
              </a:gs>
              <a:gs pos="50000">
                <a:srgbClr val="3E70CA"/>
              </a:gs>
              <a:gs pos="100000">
                <a:srgbClr val="2F61BA"/>
              </a:gs>
            </a:gsLst>
            <a:lin ang="5400000"/>
          </a:gradFill>
          <a:ln w="6350">
            <a:solidFill>
              <a:schemeClr val="accent5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Element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(p, a, div, span, etc)</a:t>
            </a:r>
          </a:p>
        </p:txBody>
      </p:sp>
      <p:sp>
        <p:nvSpPr>
          <p:cNvPr id="123" name="Period (.) + variable name…"/>
          <p:cNvSpPr txBox="1"/>
          <p:nvPr/>
        </p:nvSpPr>
        <p:spPr>
          <a:xfrm>
            <a:off x="144430" y="2779488"/>
            <a:ext cx="3166214" cy="637537"/>
          </a:xfrm>
          <a:prstGeom prst="rect">
            <a:avLst/>
          </a:prstGeom>
          <a:solidFill>
            <a:schemeClr val="accent2"/>
          </a:solidFill>
          <a:ln w="12700">
            <a:solidFill>
              <a:srgbClr val="AD5B24"/>
            </a:solidFill>
            <a:miter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Period (.)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(.myDiv, .phoneNumber, etc.)</a:t>
            </a:r>
          </a:p>
        </p:txBody>
      </p:sp>
      <p:sp>
        <p:nvSpPr>
          <p:cNvPr id="124" name="Hash (#) + variable name…"/>
          <p:cNvSpPr txBox="1"/>
          <p:nvPr/>
        </p:nvSpPr>
        <p:spPr>
          <a:xfrm>
            <a:off x="162681" y="4269952"/>
            <a:ext cx="2734699" cy="631187"/>
          </a:xfrm>
          <a:prstGeom prst="rect">
            <a:avLst/>
          </a:prstGeom>
          <a:gradFill>
            <a:gsLst>
              <a:gs pos="0">
                <a:srgbClr val="80B860"/>
              </a:gs>
              <a:gs pos="50000">
                <a:srgbClr val="6FB242"/>
              </a:gs>
              <a:gs pos="100000">
                <a:srgbClr val="61A236"/>
              </a:gs>
            </a:gsLst>
            <a:lin ang="5400000"/>
          </a:gradFill>
          <a:ln w="6350">
            <a:solidFill>
              <a:schemeClr val="accent1"/>
            </a:solidFill>
            <a:miter/>
          </a:ln>
          <a:effectLst>
            <a:outerShdw sx="100000" sy="100000" kx="0" ky="0" algn="b" rotWithShape="0" blurRad="63500" dist="19050" dir="5400000">
              <a:srgbClr val="000000">
                <a:alpha val="63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>
                <a:solidFill>
                  <a:srgbClr val="FFFFFF"/>
                </a:solidFill>
              </a:defRPr>
            </a:pPr>
            <a:r>
              <a:t>Hash (#) + variable name</a:t>
            </a:r>
          </a:p>
          <a:p>
            <a:pPr>
              <a:defRPr i="1">
                <a:solidFill>
                  <a:srgbClr val="FFFFFF"/>
                </a:solidFill>
              </a:defRPr>
            </a:pPr>
            <a:r>
              <a:t>(#myDiv, #phoneNumber)</a:t>
            </a:r>
          </a:p>
        </p:txBody>
      </p:sp>
      <p:sp>
        <p:nvSpPr>
          <p:cNvPr id="125" name="Line"/>
          <p:cNvSpPr/>
          <p:nvPr/>
        </p:nvSpPr>
        <p:spPr>
          <a:xfrm>
            <a:off x="3000861" y="4603670"/>
            <a:ext cx="547009" cy="3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6" name="Line"/>
          <p:cNvSpPr/>
          <p:nvPr/>
        </p:nvSpPr>
        <p:spPr>
          <a:xfrm>
            <a:off x="3294507" y="3041579"/>
            <a:ext cx="363096" cy="3"/>
          </a:xfrm>
          <a:prstGeom prst="line">
            <a:avLst/>
          </a:prstGeom>
          <a:ln w="12700">
            <a:solidFill>
              <a:schemeClr val="accent1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7" name="Element selector"/>
          <p:cNvSpPr txBox="1"/>
          <p:nvPr/>
        </p:nvSpPr>
        <p:spPr>
          <a:xfrm>
            <a:off x="264281" y="769349"/>
            <a:ext cx="1842190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Element selector</a:t>
            </a:r>
          </a:p>
        </p:txBody>
      </p:sp>
      <p:sp>
        <p:nvSpPr>
          <p:cNvPr id="128" name="Class Selector"/>
          <p:cNvSpPr txBox="1"/>
          <p:nvPr/>
        </p:nvSpPr>
        <p:spPr>
          <a:xfrm>
            <a:off x="302381" y="2325696"/>
            <a:ext cx="152440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Class Selector</a:t>
            </a:r>
          </a:p>
        </p:txBody>
      </p:sp>
      <p:sp>
        <p:nvSpPr>
          <p:cNvPr id="129" name="ID Selector"/>
          <p:cNvSpPr txBox="1"/>
          <p:nvPr/>
        </p:nvSpPr>
        <p:spPr>
          <a:xfrm>
            <a:off x="315082" y="3821429"/>
            <a:ext cx="1218896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ID Selector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CSS Selectors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CSS Selectors</a:t>
            </a:r>
          </a:p>
        </p:txBody>
      </p:sp>
      <p:sp>
        <p:nvSpPr>
          <p:cNvPr id="132" name="p {…"/>
          <p:cNvSpPr txBox="1"/>
          <p:nvPr/>
        </p:nvSpPr>
        <p:spPr>
          <a:xfrm>
            <a:off x="638267" y="1046480"/>
            <a:ext cx="2480389" cy="2326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400"/>
            </a:pPr>
            <a:r>
              <a:t>p {</a:t>
            </a:r>
          </a:p>
          <a:p>
            <a:pPr>
              <a:defRPr sz="1400"/>
            </a:pPr>
            <a:r>
              <a:t>    background-color: blue;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.classItem {</a:t>
            </a:r>
          </a:p>
          <a:p>
            <a:pPr>
              <a:defRPr sz="1400"/>
            </a:pPr>
            <a:r>
              <a:t>    background-color: orange;</a:t>
            </a:r>
          </a:p>
          <a:p>
            <a:pPr>
              <a:defRPr sz="1400"/>
            </a:pPr>
            <a:r>
              <a:t>}</a:t>
            </a:r>
          </a:p>
          <a:p>
            <a:pPr>
              <a:defRPr sz="1400"/>
            </a:pPr>
          </a:p>
          <a:p>
            <a:pPr>
              <a:defRPr sz="1400"/>
            </a:pPr>
            <a:r>
              <a:t>#idItem {</a:t>
            </a:r>
          </a:p>
          <a:p>
            <a:pPr>
              <a:defRPr sz="1400"/>
            </a:pPr>
            <a:r>
              <a:t>    background-color: green;</a:t>
            </a:r>
          </a:p>
          <a:p>
            <a:pPr>
              <a:defRPr sz="1400"/>
            </a:pPr>
            <a:r>
              <a:t>}</a:t>
            </a:r>
          </a:p>
        </p:txBody>
      </p:sp>
      <p:sp>
        <p:nvSpPr>
          <p:cNvPr id="133" name="&lt;p&gt;…"/>
          <p:cNvSpPr txBox="1"/>
          <p:nvPr/>
        </p:nvSpPr>
        <p:spPr>
          <a:xfrm>
            <a:off x="4405617" y="932178"/>
            <a:ext cx="4488948" cy="2491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    &lt;p&gt;</a:t>
            </a:r>
          </a:p>
          <a:p>
            <a:pPr/>
            <a:r>
              <a:t>        A paragraph with a blue background.</a:t>
            </a:r>
          </a:p>
          <a:p>
            <a:pPr/>
            <a:r>
              <a:t>    &lt;/p&gt;</a:t>
            </a:r>
          </a:p>
          <a:p>
            <a:pPr/>
            <a:r>
              <a:t>    &lt;div class=“classItem"&gt;</a:t>
            </a:r>
          </a:p>
          <a:p>
            <a:pPr/>
            <a:r>
              <a:t>        A div with an orange background.</a:t>
            </a:r>
          </a:p>
          <a:p>
            <a:pPr/>
            <a:r>
              <a:t>    &lt;/div&gt;</a:t>
            </a:r>
          </a:p>
          <a:p>
            <a:pPr/>
            <a:r>
              <a:t>    &lt;div id=“idItem"&gt;</a:t>
            </a:r>
          </a:p>
          <a:p>
            <a:pPr/>
            <a:r>
              <a:t>        A div with a green background.</a:t>
            </a:r>
          </a:p>
          <a:p>
            <a:pPr/>
            <a:r>
              <a:t>    &lt;/div&gt;</a:t>
            </a:r>
          </a:p>
        </p:txBody>
      </p:sp>
      <p:sp>
        <p:nvSpPr>
          <p:cNvPr id="134" name="+"/>
          <p:cNvSpPr txBox="1"/>
          <p:nvPr/>
        </p:nvSpPr>
        <p:spPr>
          <a:xfrm>
            <a:off x="3604381" y="1732277"/>
            <a:ext cx="583661" cy="11582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7200"/>
            </a:lvl1pPr>
          </a:lstStyle>
          <a:p>
            <a:pPr/>
            <a:r>
              <a:t>+</a:t>
            </a:r>
          </a:p>
        </p:txBody>
      </p:sp>
      <p:pic>
        <p:nvPicPr>
          <p:cNvPr id="135" name="cssSelector.png" descr="cssSelecto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66464" y="3948307"/>
            <a:ext cx="7315201" cy="1981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Lingering Questions</a:t>
            </a:r>
          </a:p>
        </p:txBody>
      </p:sp>
      <p:sp>
        <p:nvSpPr>
          <p:cNvPr id="138" name="Title 1"/>
          <p:cNvSpPr txBox="1"/>
          <p:nvPr/>
        </p:nvSpPr>
        <p:spPr>
          <a:xfrm>
            <a:off x="1438273" y="2819400"/>
            <a:ext cx="6457955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55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Questions so far?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Admin Work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Relative File Paths</a:t>
            </a:r>
          </a:p>
        </p:txBody>
      </p:sp>
      <p:pic>
        <p:nvPicPr>
          <p:cNvPr id="143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" y="838200"/>
            <a:ext cx="9128760" cy="4483595"/>
          </a:xfrm>
          <a:prstGeom prst="rect">
            <a:avLst/>
          </a:prstGeom>
          <a:ln w="12700">
            <a:miter lim="400000"/>
          </a:ln>
        </p:spPr>
      </p:pic>
      <p:sp>
        <p:nvSpPr>
          <p:cNvPr id="144" name="Content Placeholder 2"/>
          <p:cNvSpPr txBox="1"/>
          <p:nvPr/>
        </p:nvSpPr>
        <p:spPr>
          <a:xfrm>
            <a:off x="457200" y="5522538"/>
            <a:ext cx="8153400" cy="725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Relative file paths </a:t>
            </a:r>
            <a:r>
              <a:rPr b="0"/>
              <a:t>connect us with other files in our working directory. In this case, style.css is in the same folder as our html document.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147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(RelativePaths_DEMO | 1-RelativePaths)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Absolutely No Absolute Paths</a:t>
            </a:r>
          </a:p>
        </p:txBody>
      </p:sp>
      <p:pic>
        <p:nvPicPr>
          <p:cNvPr id="150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932" y="1447800"/>
            <a:ext cx="9123748" cy="104870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Content Placeholder 2"/>
          <p:cNvSpPr txBox="1"/>
          <p:nvPr/>
        </p:nvSpPr>
        <p:spPr>
          <a:xfrm>
            <a:off x="29900" y="2805109"/>
            <a:ext cx="4748516" cy="336709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ALWAYS USE RELATIVE FILE PATHS.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If you deploy your sites without them, </a:t>
            </a:r>
            <a:r>
              <a:rPr b="1"/>
              <a:t>all of your links will fail</a:t>
            </a:r>
            <a:r>
              <a:t>.</a:t>
            </a:r>
            <a:endParaRPr sz="2400"/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sz="1700">
                <a:latin typeface="Arial"/>
                <a:ea typeface="Arial"/>
                <a:cs typeface="Arial"/>
                <a:sym typeface="Arial"/>
              </a:defRPr>
            </a:pPr>
            <a:r>
              <a:t>The same will happen if you move your project from one folder to another. </a:t>
            </a:r>
            <a:endParaRPr sz="2100"/>
          </a:p>
          <a:p>
            <a:pPr lvl="1" marL="557212" indent="-214313" defTabSz="685800">
              <a:spcBef>
                <a:spcPts val="500"/>
              </a:spcBef>
              <a:buSzPct val="100000"/>
              <a:buFont typeface="Arial"/>
              <a:buChar char="–"/>
              <a:defRPr sz="21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Remember, there is no such thing as a “C:” drive on the internet. </a:t>
            </a:r>
          </a:p>
        </p:txBody>
      </p:sp>
      <p:pic>
        <p:nvPicPr>
          <p:cNvPr id="152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930814" y="2667000"/>
            <a:ext cx="3945457" cy="3393091"/>
          </a:xfrm>
          <a:prstGeom prst="rect">
            <a:avLst/>
          </a:prstGeom>
          <a:ln w="12700">
            <a:miter lim="400000"/>
          </a:ln>
        </p:spPr>
      </p:pic>
      <p:sp>
        <p:nvSpPr>
          <p:cNvPr id="153" name="Content Placeholder 2"/>
          <p:cNvSpPr txBox="1"/>
          <p:nvPr/>
        </p:nvSpPr>
        <p:spPr>
          <a:xfrm>
            <a:off x="29900" y="816767"/>
            <a:ext cx="4748516" cy="6310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800"/>
              </a:spcBef>
              <a:defRPr b="1" sz="37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VERY </a:t>
            </a:r>
            <a:r>
              <a:rPr u="sng"/>
              <a:t>VERY</a:t>
            </a:r>
            <a:r>
              <a:t> BAD</a:t>
            </a:r>
          </a:p>
        </p:txBody>
      </p:sp>
      <p:sp>
        <p:nvSpPr>
          <p:cNvPr id="154" name="Straight Arrow Connector 10"/>
          <p:cNvSpPr/>
          <p:nvPr/>
        </p:nvSpPr>
        <p:spPr>
          <a:xfrm>
            <a:off x="3962398" y="1132283"/>
            <a:ext cx="1600203" cy="620320"/>
          </a:xfrm>
          <a:prstGeom prst="line">
            <a:avLst/>
          </a:prstGeom>
          <a:ln w="73025">
            <a:solidFill>
              <a:srgbClr val="FF0000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57" name="TextBox 3"/>
          <p:cNvSpPr txBox="1"/>
          <p:nvPr/>
        </p:nvSpPr>
        <p:spPr>
          <a:xfrm>
            <a:off x="304800" y="914398"/>
            <a:ext cx="8686800" cy="32818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1. Unzip the folder sent to you via Slack.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2. Edit the HTML files in all of the “RelativePaths” folders. You need to write relative paths that link the HTML documents with CSS stylesheets.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Tip: Check out the “RelativePaths_WorkingExample” folder. </a:t>
            </a:r>
          </a:p>
        </p:txBody>
      </p:sp>
      <p:sp>
        <p:nvSpPr>
          <p:cNvPr id="158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59" name="TextBox 5"/>
          <p:cNvSpPr txBox="1"/>
          <p:nvPr/>
        </p:nvSpPr>
        <p:spPr>
          <a:xfrm>
            <a:off x="2971800" y="124822"/>
            <a:ext cx="60198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1-RelativePaths</a:t>
            </a:r>
            <a:r>
              <a:t>|  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itle 1"/>
          <p:cNvSpPr txBox="1"/>
          <p:nvPr>
            <p:ph type="title"/>
          </p:nvPr>
        </p:nvSpPr>
        <p:spPr>
          <a:xfrm>
            <a:off x="457200" y="2993070"/>
            <a:ext cx="8229600" cy="871860"/>
          </a:xfrm>
          <a:prstGeom prst="rect">
            <a:avLst/>
          </a:prstGeom>
        </p:spPr>
        <p:txBody>
          <a:bodyPr/>
          <a:lstStyle/>
          <a:p>
            <a:pPr/>
            <a:r>
              <a:t>Box Model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Boxes Upon Boxes</a:t>
            </a:r>
          </a:p>
        </p:txBody>
      </p:sp>
      <p:pic>
        <p:nvPicPr>
          <p:cNvPr id="164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19200" y="762000"/>
            <a:ext cx="7000179" cy="4114800"/>
          </a:xfrm>
          <a:prstGeom prst="rect">
            <a:avLst/>
          </a:prstGeom>
          <a:ln w="12700">
            <a:miter lim="400000"/>
          </a:ln>
        </p:spPr>
      </p:pic>
      <p:sp>
        <p:nvSpPr>
          <p:cNvPr id="165" name="Rectangle 6"/>
          <p:cNvSpPr txBox="1"/>
          <p:nvPr/>
        </p:nvSpPr>
        <p:spPr>
          <a:xfrm>
            <a:off x="76200" y="4648198"/>
            <a:ext cx="9067800" cy="15436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In CSS, every element rests within a series of boxes.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Each box has customizable space properties: 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margin, border, and padding.</a:t>
            </a: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Typical spacing value: 20px 10px 10px 20px (top, right, bottom, left)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68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69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1003300"/>
            <a:ext cx="8229601" cy="4266637"/>
          </a:xfrm>
          <a:prstGeom prst="rect">
            <a:avLst/>
          </a:prstGeom>
          <a:ln w="12700">
            <a:miter lim="400000"/>
          </a:ln>
        </p:spPr>
      </p:pic>
      <p:sp>
        <p:nvSpPr>
          <p:cNvPr id="170" name="TextBox 6"/>
          <p:cNvSpPr txBox="1"/>
          <p:nvPr/>
        </p:nvSpPr>
        <p:spPr>
          <a:xfrm>
            <a:off x="3657600" y="124822"/>
            <a:ext cx="53340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10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Rectangle 2"/>
          <p:cNvSpPr/>
          <p:nvPr/>
        </p:nvSpPr>
        <p:spPr>
          <a:xfrm>
            <a:off x="-1" y="685800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3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174" name="Rectangle 6"/>
          <p:cNvSpPr txBox="1"/>
          <p:nvPr/>
        </p:nvSpPr>
        <p:spPr>
          <a:xfrm>
            <a:off x="76200" y="5170637"/>
            <a:ext cx="9067800" cy="959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  <p:pic>
        <p:nvPicPr>
          <p:cNvPr id="175" name="Content Placeholder 2" descr="Content Placeholder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198" y="990600"/>
            <a:ext cx="8229601" cy="42666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 2"/>
          <p:cNvSpPr/>
          <p:nvPr/>
        </p:nvSpPr>
        <p:spPr>
          <a:xfrm>
            <a:off x="-1" y="679938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178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179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rcRect l="5469" t="6301" r="4291" b="2470"/>
          <a:stretch>
            <a:fillRect/>
          </a:stretch>
        </p:blipFill>
        <p:spPr>
          <a:xfrm>
            <a:off x="1828800" y="787982"/>
            <a:ext cx="5562602" cy="4382657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Rectangle 7"/>
          <p:cNvSpPr txBox="1"/>
          <p:nvPr/>
        </p:nvSpPr>
        <p:spPr>
          <a:xfrm>
            <a:off x="76200" y="5170637"/>
            <a:ext cx="9067800" cy="9594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ctr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Answer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Width: </a:t>
            </a:r>
            <a:r>
              <a:rPr b="0"/>
              <a:t>474 px (no margin), 554 px (with margin)</a:t>
            </a:r>
          </a:p>
          <a:p>
            <a:pPr algn="ctr"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Height: </a:t>
            </a:r>
            <a:r>
              <a:rPr b="0"/>
              <a:t>539 px (no margin), 569 px (with margin)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72" name="Shape 70"/>
          <p:cNvSpPr txBox="1"/>
          <p:nvPr/>
        </p:nvSpPr>
        <p:spPr>
          <a:xfrm>
            <a:off x="304799" y="761998"/>
            <a:ext cx="8740776" cy="33868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class repository in GitHub.</a:t>
            </a:r>
            <a:br/>
            <a:br/>
            <a:r>
              <a:rPr b="0"/>
              <a:t>https://uwa.bootcampcontent.com/UWA-Bootcamp/UWASEA201811FSF5.git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</a:t>
            </a:r>
            <a:r>
              <a:rPr b="0"/>
              <a:t>Due: 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  <a:br/>
            <a:r>
              <a:rPr b="0" sz="2200"/>
              <a:t>	</a:t>
            </a:r>
            <a:r>
              <a:rPr sz="2200" u="sng"/>
              <a:t>MW Class – Saturday (12/8)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We Be Floatin’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Take a Facebook Break…</a:t>
            </a:r>
          </a:p>
        </p:txBody>
      </p:sp>
      <p:sp>
        <p:nvSpPr>
          <p:cNvPr id="185" name="Shape 70"/>
          <p:cNvSpPr txBox="1"/>
          <p:nvPr/>
        </p:nvSpPr>
        <p:spPr>
          <a:xfrm>
            <a:off x="-5873" y="783751"/>
            <a:ext cx="9149876" cy="58751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algn="ctr" defTabSz="685800">
              <a:spcBef>
                <a:spcPts val="600"/>
              </a:spcBef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Warning!</a:t>
            </a:r>
            <a:endParaRPr sz="2400"/>
          </a:p>
          <a:p>
            <a:pPr algn="ctr"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These next topics are fairly “tricky”… </a:t>
            </a:r>
            <a:r>
              <a:rPr b="1"/>
              <a:t>but VERY IMPORTANT.</a:t>
            </a: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500"/>
              </a:spcBef>
              <a:defRPr b="1" sz="14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Time to channel that inner genius.</a:t>
            </a:r>
            <a:r>
              <a:rPr b="1"/>
              <a:t> </a:t>
            </a:r>
            <a:endParaRPr sz="2400"/>
          </a:p>
          <a:p>
            <a:pPr algn="ctr"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18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71600" y="2057400"/>
            <a:ext cx="6430027" cy="3352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Concept of “Flow”</a:t>
            </a:r>
          </a:p>
        </p:txBody>
      </p:sp>
      <p:pic>
        <p:nvPicPr>
          <p:cNvPr id="18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726345"/>
            <a:ext cx="7386509" cy="3693256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Shape 70"/>
          <p:cNvSpPr txBox="1"/>
          <p:nvPr/>
        </p:nvSpPr>
        <p:spPr>
          <a:xfrm>
            <a:off x="304799" y="4419598"/>
            <a:ext cx="8610601" cy="19771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default, every HTML element displayed in the browser is governed by a concept called </a:t>
            </a:r>
            <a:r>
              <a:rPr b="1"/>
              <a:t>flow.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means that HTML elements force their adjacent elements to </a:t>
            </a:r>
            <a:r>
              <a:rPr b="1"/>
              <a:t>flow around</a:t>
            </a:r>
            <a:r>
              <a:t> </a:t>
            </a:r>
            <a:r>
              <a:rPr b="1"/>
              <a:t>them</a:t>
            </a:r>
            <a:r>
              <a:t>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Flow Analogy to MS Word</a:t>
            </a:r>
          </a:p>
        </p:txBody>
      </p:sp>
      <p:sp>
        <p:nvSpPr>
          <p:cNvPr id="193" name="Shape 70"/>
          <p:cNvSpPr txBox="1"/>
          <p:nvPr/>
        </p:nvSpPr>
        <p:spPr>
          <a:xfrm>
            <a:off x="5715000" y="1118618"/>
            <a:ext cx="3200400" cy="39583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concept of “flow” is very similar to the </a:t>
            </a:r>
            <a:r>
              <a:rPr b="1"/>
              <a:t>wrap-text options </a:t>
            </a:r>
            <a:r>
              <a:t>you may be familiar with in Microsoft Word.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Just as in MS Word, you can have images in-line with text, on-top of text, etc.</a:t>
            </a:r>
          </a:p>
        </p:txBody>
      </p:sp>
      <p:pic>
        <p:nvPicPr>
          <p:cNvPr id="194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1475" y="1118619"/>
            <a:ext cx="5124450" cy="463867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</a:t>
            </a:r>
          </a:p>
        </p:txBody>
      </p:sp>
      <p:sp>
        <p:nvSpPr>
          <p:cNvPr id="197" name="Shape 70"/>
          <p:cNvSpPr txBox="1"/>
          <p:nvPr/>
        </p:nvSpPr>
        <p:spPr>
          <a:xfrm>
            <a:off x="304799" y="4419598"/>
            <a:ext cx="8610601" cy="1749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By default, web clients render many HTML elements as </a:t>
            </a:r>
            <a:r>
              <a:rPr b="1"/>
              <a:t>block elements. </a:t>
            </a:r>
            <a:r>
              <a:t>Paragraphs, headers, divs and more receive this treatment.</a:t>
            </a:r>
            <a:endParaRPr b="1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A block element will take up an entire line of space—unless you intervene with CSS properties.</a:t>
            </a:r>
          </a:p>
        </p:txBody>
      </p:sp>
      <p:pic>
        <p:nvPicPr>
          <p:cNvPr id="19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0" t="0" r="48628" b="0"/>
          <a:stretch>
            <a:fillRect/>
          </a:stretch>
        </p:blipFill>
        <p:spPr>
          <a:xfrm>
            <a:off x="304800" y="703120"/>
            <a:ext cx="3810000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 4"/>
          <p:cNvSpPr txBox="1"/>
          <p:nvPr/>
        </p:nvSpPr>
        <p:spPr>
          <a:xfrm>
            <a:off x="304800" y="98051"/>
            <a:ext cx="69342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Block Elements vs. Inline Elements </a:t>
            </a:r>
          </a:p>
        </p:txBody>
      </p:sp>
      <p:sp>
        <p:nvSpPr>
          <p:cNvPr id="201" name="Shape 70"/>
          <p:cNvSpPr txBox="1"/>
          <p:nvPr/>
        </p:nvSpPr>
        <p:spPr>
          <a:xfrm>
            <a:off x="304799" y="4419598"/>
            <a:ext cx="8610601" cy="164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Now contrast the block elements with </a:t>
            </a:r>
            <a:r>
              <a:rPr b="1"/>
              <a:t>inline elements</a:t>
            </a:r>
            <a:r>
              <a:t>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By using </a:t>
            </a:r>
            <a:r>
              <a:rPr b="1"/>
              <a:t>float CSS </a:t>
            </a:r>
            <a:r>
              <a:t>properties, we can command our website to display multiple HTML elements adjacently. </a:t>
            </a:r>
          </a:p>
        </p:txBody>
      </p:sp>
      <p:pic>
        <p:nvPicPr>
          <p:cNvPr id="2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74" y="703120"/>
            <a:ext cx="7416421" cy="3756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Rectangle 10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Floating</a:t>
            </a:r>
          </a:p>
        </p:txBody>
      </p:sp>
      <p:sp>
        <p:nvSpPr>
          <p:cNvPr id="205" name="Shape 70"/>
          <p:cNvSpPr txBox="1"/>
          <p:nvPr/>
        </p:nvSpPr>
        <p:spPr>
          <a:xfrm>
            <a:off x="304799" y="4711856"/>
            <a:ext cx="8610601" cy="1646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To transform these block elements into inline elements, we use a CSS property called </a:t>
            </a:r>
            <a:r>
              <a:rPr b="1"/>
              <a:t>float.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Floats are </a:t>
            </a:r>
            <a:r>
              <a:rPr b="1" u="sng"/>
              <a:t>necessary</a:t>
            </a:r>
            <a:r>
              <a:t> for building web layouts.</a:t>
            </a:r>
          </a:p>
        </p:txBody>
      </p:sp>
      <p:pic>
        <p:nvPicPr>
          <p:cNvPr id="206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rcRect l="15921" t="0" r="19179" b="0"/>
          <a:stretch>
            <a:fillRect/>
          </a:stretch>
        </p:blipFill>
        <p:spPr>
          <a:xfrm>
            <a:off x="-2" y="747991"/>
            <a:ext cx="5715004" cy="390020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rcRect l="0" t="0" r="0" b="70232"/>
          <a:stretch>
            <a:fillRect/>
          </a:stretch>
        </p:blipFill>
        <p:spPr>
          <a:xfrm>
            <a:off x="5867400" y="1239085"/>
            <a:ext cx="2896043" cy="6699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icture 1" descr="Picture 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67400" y="1905000"/>
            <a:ext cx="2896043" cy="224010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Clearing the Float</a:t>
            </a:r>
          </a:p>
        </p:txBody>
      </p:sp>
      <p:pic>
        <p:nvPicPr>
          <p:cNvPr id="211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90600"/>
            <a:ext cx="8660619" cy="281940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Shape 70"/>
          <p:cNvSpPr txBox="1"/>
          <p:nvPr/>
        </p:nvSpPr>
        <p:spPr>
          <a:xfrm>
            <a:off x="304799" y="4711856"/>
            <a:ext cx="8610601" cy="1227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Floats often get in the way of our layouts</a:t>
            </a:r>
            <a:r>
              <a:rPr b="0"/>
              <a:t>. 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Sometimes we don’t want to give each element the “inline” treatment.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Rectangle 6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15" name="Shape 70"/>
          <p:cNvSpPr txBox="1"/>
          <p:nvPr/>
        </p:nvSpPr>
        <p:spPr>
          <a:xfrm>
            <a:off x="304799" y="5094928"/>
            <a:ext cx="8610601" cy="83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Sometimes when elements don’t match up in size, we get situations like the above… </a:t>
            </a:r>
          </a:p>
        </p:txBody>
      </p:sp>
      <p:pic>
        <p:nvPicPr>
          <p:cNvPr id="216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3413" y="732749"/>
            <a:ext cx="8450610" cy="4144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Rectangle 6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19" name="Shape 70"/>
          <p:cNvSpPr txBox="1"/>
          <p:nvPr/>
        </p:nvSpPr>
        <p:spPr>
          <a:xfrm>
            <a:off x="420310" y="4824607"/>
            <a:ext cx="8190291" cy="503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>
            <a:lvl1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We can get around this by using “the clearfix hack.” </a:t>
            </a:r>
          </a:p>
        </p:txBody>
      </p:sp>
      <p:pic>
        <p:nvPicPr>
          <p:cNvPr id="220" name="Picture 8" descr="Picture 8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02222"/>
            <a:ext cx="8374137" cy="40440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Homework Assignment</a:t>
            </a:r>
          </a:p>
        </p:txBody>
      </p:sp>
      <p:sp>
        <p:nvSpPr>
          <p:cNvPr id="75" name="Shape 70"/>
          <p:cNvSpPr txBox="1"/>
          <p:nvPr/>
        </p:nvSpPr>
        <p:spPr>
          <a:xfrm>
            <a:off x="304799" y="761996"/>
            <a:ext cx="8740776" cy="4821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Really, work hard on this assignment! </a:t>
            </a:r>
            <a:r>
              <a:rPr b="0"/>
              <a:t>This assignment introduces you to fundamental concepts that we’ll be building the entire course-long.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Material, </a:t>
            </a:r>
            <a:r>
              <a:rPr i="1"/>
              <a:t>especially</a:t>
            </a:r>
            <a:r>
              <a:t> Exercises:</a:t>
            </a:r>
            <a:br/>
            <a:r>
              <a:rPr sz="1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https://uwa.bootcampcontent.com/UWA-Bootcamp/UWASEA201811FSF5/tree/master/01-html-git-css/1-Class-Content/1.3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Work with your peers! </a:t>
            </a:r>
            <a:r>
              <a:rPr b="0"/>
              <a:t>It’s much better than screaming at your computer alone.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Ask Questions on Slack! </a:t>
            </a:r>
            <a:r>
              <a:rPr b="0"/>
              <a:t>Your peers, TAs, and Instructors are all here to help when they can.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Rectangle 6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</a:t>
            </a:r>
          </a:p>
        </p:txBody>
      </p:sp>
      <p:sp>
        <p:nvSpPr>
          <p:cNvPr id="223" name="Shape 70"/>
          <p:cNvSpPr txBox="1"/>
          <p:nvPr/>
        </p:nvSpPr>
        <p:spPr>
          <a:xfrm>
            <a:off x="152398" y="3733798"/>
            <a:ext cx="8610601" cy="18890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::after </a:t>
            </a:r>
            <a:r>
              <a:rPr b="0"/>
              <a:t>is what we call a pseudo-element. We use it to style specific parts of an element.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add an HTML element, hidden from view, after the content of the </a:t>
            </a:r>
            <a:r>
              <a:rPr b="1"/>
              <a:t>“.clearfix”</a:t>
            </a:r>
            <a:r>
              <a:t> element. This clears the float. </a:t>
            </a:r>
          </a:p>
        </p:txBody>
      </p:sp>
      <p:pic>
        <p:nvPicPr>
          <p:cNvPr id="22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98648" y="953360"/>
            <a:ext cx="3771902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Rectangle 6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Hack… or, display:table</a:t>
            </a:r>
          </a:p>
        </p:txBody>
      </p:sp>
      <p:sp>
        <p:nvSpPr>
          <p:cNvPr id="227" name="Shape 70"/>
          <p:cNvSpPr txBox="1"/>
          <p:nvPr/>
        </p:nvSpPr>
        <p:spPr>
          <a:xfrm>
            <a:off x="152398" y="3733799"/>
            <a:ext cx="8610601" cy="1495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will also clear the child elements if they’re “floated”.</a:t>
            </a:r>
          </a:p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Example: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https://codepen.io/Hlight/pen/EOGqoZ</a:t>
            </a:r>
          </a:p>
        </p:txBody>
      </p:sp>
      <p:pic>
        <p:nvPicPr>
          <p:cNvPr id="228" name="Screen Shot 2018-11-30 at 1.52.17 PM.png" descr="Screen Shot 2018-11-30 at 1.52.17 PM.png"/>
          <p:cNvPicPr>
            <a:picLocks noChangeAspect="1"/>
          </p:cNvPicPr>
          <p:nvPr/>
        </p:nvPicPr>
        <p:blipFill>
          <a:blip r:embed="rId3">
            <a:extLst/>
          </a:blip>
          <a:srcRect l="5000" t="0" r="5000" b="0"/>
          <a:stretch>
            <a:fillRect/>
          </a:stretch>
        </p:blipFill>
        <p:spPr>
          <a:xfrm>
            <a:off x="1898647" y="953360"/>
            <a:ext cx="3771904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Rectangle 6"/>
          <p:cNvSpPr txBox="1"/>
          <p:nvPr/>
        </p:nvSpPr>
        <p:spPr>
          <a:xfrm>
            <a:off x="304800" y="98051"/>
            <a:ext cx="8305797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Clearfix Hack… or, display:table… or, overflow:auto</a:t>
            </a:r>
          </a:p>
        </p:txBody>
      </p:sp>
      <p:sp>
        <p:nvSpPr>
          <p:cNvPr id="231" name="Shape 70"/>
          <p:cNvSpPr txBox="1"/>
          <p:nvPr/>
        </p:nvSpPr>
        <p:spPr>
          <a:xfrm>
            <a:off x="152398" y="3733800"/>
            <a:ext cx="8610601" cy="1152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 overflow property set to auto also works to clear child floats.</a:t>
            </a:r>
          </a:p>
          <a:p>
            <a:pPr algn="ctr" defTabSz="6858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</a:p>
          <a:p>
            <a:pPr algn="ctr" defTabSz="685800">
              <a:spcBef>
                <a:spcPts val="400"/>
              </a:spcBef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Example: </a:t>
            </a:r>
            <a:r>
              <a: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https://codepen.io/Hlight/pen/EOrYyo</a:t>
            </a:r>
          </a:p>
        </p:txBody>
      </p:sp>
      <p:pic>
        <p:nvPicPr>
          <p:cNvPr id="232" name="Screen Shot 2018-11-30 at 2.25.39 PM.png" descr="Screen Shot 2018-11-30 at 2.25.39 PM.png"/>
          <p:cNvPicPr>
            <a:picLocks noChangeAspect="1"/>
          </p:cNvPicPr>
          <p:nvPr/>
        </p:nvPicPr>
        <p:blipFill>
          <a:blip r:embed="rId3">
            <a:extLst/>
          </a:blip>
          <a:srcRect l="8432" t="0" r="8432" b="0"/>
          <a:stretch>
            <a:fillRect/>
          </a:stretch>
        </p:blipFill>
        <p:spPr>
          <a:xfrm>
            <a:off x="1898648" y="953360"/>
            <a:ext cx="3771903" cy="23622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35" name="Straight Connector 1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36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38200"/>
            <a:ext cx="5402504" cy="541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Quick Demo!</a:t>
            </a:r>
          </a:p>
        </p:txBody>
      </p:sp>
      <p:sp>
        <p:nvSpPr>
          <p:cNvPr id="239" name="Straight Connector 1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0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25" y="747991"/>
            <a:ext cx="9134475" cy="35052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243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(2-FloatExamples)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Fantastic Guide on Floats ****</a:t>
            </a:r>
          </a:p>
        </p:txBody>
      </p:sp>
      <p:sp>
        <p:nvSpPr>
          <p:cNvPr id="246" name="Straight Connector 10"/>
          <p:cNvSpPr/>
          <p:nvPr/>
        </p:nvSpPr>
        <p:spPr>
          <a:xfrm>
            <a:off x="0" y="653853"/>
            <a:ext cx="9144002" cy="3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47" name="Picture 11" descr="Picture 1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29727" y="835761"/>
            <a:ext cx="5485673" cy="462589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248" name="Shape 70"/>
          <p:cNvSpPr txBox="1"/>
          <p:nvPr/>
        </p:nvSpPr>
        <p:spPr>
          <a:xfrm>
            <a:off x="409303" y="5518074"/>
            <a:ext cx="8610601" cy="834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all serious front-end developers (this is a </a:t>
            </a:r>
            <a:r>
              <a:rPr u="sng"/>
              <a:t>necessary</a:t>
            </a:r>
            <a:r>
              <a:t> read):</a:t>
            </a:r>
            <a:r>
              <a:rPr b="0" sz="2200"/>
              <a:t> </a:t>
            </a:r>
            <a:br>
              <a:rPr b="0" sz="2200"/>
            </a:br>
            <a:r>
              <a:rPr b="0" sz="2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https://css-tricks.com/all-about-floats/</a:t>
            </a:r>
          </a:p>
        </p:txBody>
      </p:sp>
      <p:pic>
        <p:nvPicPr>
          <p:cNvPr id="249" name="Picture 13" descr="Picture 1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766497"/>
            <a:ext cx="2867025" cy="7524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2" name="TextBox 3"/>
          <p:cNvSpPr txBox="1"/>
          <p:nvPr/>
        </p:nvSpPr>
        <p:spPr>
          <a:xfrm>
            <a:off x="304800" y="914398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floating skills by creating a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more instructions.</a:t>
            </a:r>
          </a:p>
        </p:txBody>
      </p:sp>
      <p:sp>
        <p:nvSpPr>
          <p:cNvPr id="253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254" name="TextBox 5"/>
          <p:cNvSpPr txBox="1"/>
          <p:nvPr/>
        </p:nvSpPr>
        <p:spPr>
          <a:xfrm>
            <a:off x="2438400" y="124822"/>
            <a:ext cx="65532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3-FloatLayout-Activity </a:t>
            </a:r>
            <a:r>
              <a:t>|  Suggested Time: </a:t>
            </a:r>
            <a:r>
              <a:rPr b="0"/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57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258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952500"/>
            <a:ext cx="9144000" cy="4953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Good work!</a:t>
            </a:r>
          </a:p>
        </p:txBody>
      </p:sp>
      <p:pic>
        <p:nvPicPr>
          <p:cNvPr id="26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49" y="783752"/>
            <a:ext cx="4762502" cy="4762502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Rectangle 4"/>
          <p:cNvSpPr txBox="1"/>
          <p:nvPr/>
        </p:nvSpPr>
        <p:spPr>
          <a:xfrm>
            <a:off x="2286000" y="5807176"/>
            <a:ext cx="4572000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algn="ctr"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Your brain may rest now…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Most Important of All….</a:t>
            </a:r>
          </a:p>
        </p:txBody>
      </p:sp>
      <p:sp>
        <p:nvSpPr>
          <p:cNvPr id="78" name="Shape 70"/>
          <p:cNvSpPr txBox="1"/>
          <p:nvPr/>
        </p:nvSpPr>
        <p:spPr>
          <a:xfrm>
            <a:off x="304799" y="5714999"/>
            <a:ext cx="8740776" cy="503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algn="ctr" defTabSz="685800">
              <a:spcBef>
                <a:spcPts val="500"/>
              </a:spcBef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Just Submit SOMETHING </a:t>
            </a:r>
            <a:r>
              <a:rPr b="0"/>
              <a:t>(even if it seems pretty crummy)!</a:t>
            </a:r>
          </a:p>
        </p:txBody>
      </p:sp>
      <p:pic>
        <p:nvPicPr>
          <p:cNvPr id="7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0" y="914400"/>
            <a:ext cx="6172200" cy="46044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65" name="Rectangle 5"/>
          <p:cNvSpPr txBox="1"/>
          <p:nvPr/>
        </p:nvSpPr>
        <p:spPr>
          <a:xfrm>
            <a:off x="304800" y="98051"/>
            <a:ext cx="8684274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(Highly, HIGHLY Recommend!!!)</a:t>
            </a:r>
          </a:p>
        </p:txBody>
      </p:sp>
      <p:pic>
        <p:nvPicPr>
          <p:cNvPr id="266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838200"/>
            <a:ext cx="8684274" cy="5025386"/>
          </a:xfrm>
          <a:prstGeom prst="rect">
            <a:avLst/>
          </a:prstGeom>
          <a:ln w="12700">
            <a:miter lim="400000"/>
          </a:ln>
        </p:spPr>
      </p:pic>
      <p:sp>
        <p:nvSpPr>
          <p:cNvPr id="267" name="Rectangle 4"/>
          <p:cNvSpPr txBox="1"/>
          <p:nvPr/>
        </p:nvSpPr>
        <p:spPr>
          <a:xfrm>
            <a:off x="76200" y="5988403"/>
            <a:ext cx="891287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https://youtu.be/0lpxKw6E90Y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BREAK!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Positioning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Static (Default)</a:t>
            </a:r>
          </a:p>
        </p:txBody>
      </p:sp>
      <p:pic>
        <p:nvPicPr>
          <p:cNvPr id="274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2286000" cy="5309886"/>
          </a:xfrm>
          <a:prstGeom prst="rect">
            <a:avLst/>
          </a:prstGeom>
          <a:ln w="12700">
            <a:miter lim="400000"/>
          </a:ln>
        </p:spPr>
      </p:pic>
      <p:sp>
        <p:nvSpPr>
          <p:cNvPr id="275" name="TextBox 4"/>
          <p:cNvSpPr txBox="1"/>
          <p:nvPr/>
        </p:nvSpPr>
        <p:spPr>
          <a:xfrm>
            <a:off x="2819400" y="914399"/>
            <a:ext cx="61722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Four boxes placed statically (default)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Relative</a:t>
            </a:r>
          </a:p>
        </p:txBody>
      </p:sp>
      <p:sp>
        <p:nvSpPr>
          <p:cNvPr id="278" name="TextBox 3"/>
          <p:cNvSpPr txBox="1"/>
          <p:nvPr/>
        </p:nvSpPr>
        <p:spPr>
          <a:xfrm>
            <a:off x="3200400" y="914399"/>
            <a:ext cx="5791200" cy="11482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Switching the boxes to relative will nudge the boxes in relation to their “original” location.</a:t>
            </a:r>
          </a:p>
        </p:txBody>
      </p:sp>
      <p:pic>
        <p:nvPicPr>
          <p:cNvPr id="279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747990"/>
            <a:ext cx="2783310" cy="565226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0" name="Picture 5" descr="Picture 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33800" y="2155294"/>
            <a:ext cx="2773778" cy="41606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Absolute</a:t>
            </a:r>
          </a:p>
        </p:txBody>
      </p:sp>
      <p:sp>
        <p:nvSpPr>
          <p:cNvPr id="283" name="TextBox 4"/>
          <p:cNvSpPr txBox="1"/>
          <p:nvPr/>
        </p:nvSpPr>
        <p:spPr>
          <a:xfrm>
            <a:off x="914400" y="5791198"/>
            <a:ext cx="7848600" cy="43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Positioned relative to nearest positioned ancestor</a:t>
            </a:r>
          </a:p>
        </p:txBody>
      </p:sp>
      <p:pic>
        <p:nvPicPr>
          <p:cNvPr id="284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81800" y="980438"/>
            <a:ext cx="2231148" cy="4462299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Picture 11" descr="Picture 1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800" y="980438"/>
            <a:ext cx="6139077" cy="4462299"/>
          </a:xfrm>
          <a:prstGeom prst="rect">
            <a:avLst/>
          </a:prstGeom>
          <a:ln>
            <a:solidFill>
              <a:srgbClr val="000000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TextBox 4"/>
          <p:cNvSpPr txBox="1"/>
          <p:nvPr/>
        </p:nvSpPr>
        <p:spPr>
          <a:xfrm>
            <a:off x="457200" y="5791198"/>
            <a:ext cx="8686800" cy="4370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 with exact coordinates to the browser window</a:t>
            </a:r>
          </a:p>
        </p:txBody>
      </p:sp>
      <p:sp>
        <p:nvSpPr>
          <p:cNvPr id="290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Position: Fixed</a:t>
            </a:r>
          </a:p>
        </p:txBody>
      </p:sp>
      <p:pic>
        <p:nvPicPr>
          <p:cNvPr id="291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914400"/>
            <a:ext cx="5724448" cy="4572000"/>
          </a:xfrm>
          <a:prstGeom prst="rect">
            <a:avLst/>
          </a:prstGeom>
          <a:ln>
            <a:solidFill>
              <a:srgbClr val="000000"/>
            </a:solidFill>
          </a:ln>
        </p:spPr>
      </p:pic>
      <p:pic>
        <p:nvPicPr>
          <p:cNvPr id="292" name="Picture 6" descr="Picture 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477001" y="914400"/>
            <a:ext cx="2362203" cy="458585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Layering with Z-Index</a:t>
            </a:r>
          </a:p>
        </p:txBody>
      </p:sp>
      <p:pic>
        <p:nvPicPr>
          <p:cNvPr id="295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914400"/>
            <a:ext cx="8268507" cy="457200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TextBox 4"/>
          <p:cNvSpPr txBox="1"/>
          <p:nvPr/>
        </p:nvSpPr>
        <p:spPr>
          <a:xfrm>
            <a:off x="363582" y="5331445"/>
            <a:ext cx="8686801" cy="792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 marL="342900" indent="-342900"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Z-Index allows you to layer elements on top of each other when they’re positioned.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Rectangle 2"/>
          <p:cNvSpPr txBox="1"/>
          <p:nvPr/>
        </p:nvSpPr>
        <p:spPr>
          <a:xfrm>
            <a:off x="304800" y="98051"/>
            <a:ext cx="69342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Hiding Things </a:t>
            </a:r>
          </a:p>
        </p:txBody>
      </p:sp>
      <p:sp>
        <p:nvSpPr>
          <p:cNvPr id="301" name="Shape 70"/>
          <p:cNvSpPr txBox="1"/>
          <p:nvPr/>
        </p:nvSpPr>
        <p:spPr>
          <a:xfrm>
            <a:off x="304799" y="4419598"/>
            <a:ext cx="8610601" cy="16469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“Display: none” allows us to hide elements from view.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This will become useful in later sections, when we’ll be hiding and revealing specific HTML elements of our choice.  </a:t>
            </a:r>
          </a:p>
        </p:txBody>
      </p:sp>
      <p:pic>
        <p:nvPicPr>
          <p:cNvPr id="302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4320" y="798417"/>
            <a:ext cx="2164080" cy="33939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Demo</a:t>
            </a:r>
          </a:p>
        </p:txBody>
      </p:sp>
      <p:sp>
        <p:nvSpPr>
          <p:cNvPr id="305" name="Title 1"/>
          <p:cNvSpPr txBox="1"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chemeClr val="accent1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(5-CSS_PositionedLayout)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Warning!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08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</a:t>
            </a:r>
          </a:p>
        </p:txBody>
      </p:sp>
      <p:sp>
        <p:nvSpPr>
          <p:cNvPr id="309" name="Rectangle 4"/>
          <p:cNvSpPr txBox="1"/>
          <p:nvPr/>
        </p:nvSpPr>
        <p:spPr>
          <a:xfrm>
            <a:off x="76200" y="5988403"/>
            <a:ext cx="891287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https://youtu.be/sHfJn0jqBro</a:t>
            </a:r>
          </a:p>
        </p:txBody>
      </p:sp>
      <p:pic>
        <p:nvPicPr>
          <p:cNvPr id="310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67181" y="716623"/>
            <a:ext cx="8429043" cy="50291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Rectangle 2"/>
          <p:cNvSpPr txBox="1"/>
          <p:nvPr/>
        </p:nvSpPr>
        <p:spPr>
          <a:xfrm>
            <a:off x="304800" y="98051"/>
            <a:ext cx="69342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Great Resource</a:t>
            </a:r>
          </a:p>
        </p:txBody>
      </p:sp>
      <p:sp>
        <p:nvSpPr>
          <p:cNvPr id="313" name="Shape 70"/>
          <p:cNvSpPr txBox="1"/>
          <p:nvPr/>
        </p:nvSpPr>
        <p:spPr>
          <a:xfrm>
            <a:off x="409303" y="5348961"/>
            <a:ext cx="8610601" cy="7587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Another great read for front-end developers:</a:t>
            </a:r>
            <a:br/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http://learn.shayhowe.com/html-css/positioning-content/</a:t>
            </a:r>
          </a:p>
        </p:txBody>
      </p:sp>
      <p:pic>
        <p:nvPicPr>
          <p:cNvPr id="314" name="Picture 4" descr="Picture 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78825" y="820272"/>
            <a:ext cx="8536576" cy="35512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17" name="TextBox 3"/>
          <p:cNvSpPr txBox="1"/>
          <p:nvPr/>
        </p:nvSpPr>
        <p:spPr>
          <a:xfrm>
            <a:off x="304800" y="914398"/>
            <a:ext cx="8686800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flex your newfound positioning skills by creating another conceptual layout. Eyeball the design to your best ability.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Check your Slack for additional instructions.</a:t>
            </a:r>
          </a:p>
        </p:txBody>
      </p:sp>
      <p:sp>
        <p:nvSpPr>
          <p:cNvPr id="318" name="Rectangle 4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19" name="TextBox 5"/>
          <p:cNvSpPr txBox="1"/>
          <p:nvPr/>
        </p:nvSpPr>
        <p:spPr>
          <a:xfrm>
            <a:off x="2286000" y="124822"/>
            <a:ext cx="6705600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>
                <a:latin typeface="Arial"/>
                <a:ea typeface="Arial"/>
                <a:cs typeface="Arial"/>
                <a:sym typeface="Arial"/>
              </a:defRPr>
            </a:pPr>
            <a:r>
              <a:t>6-CSS_Positioned_Activity </a:t>
            </a:r>
            <a:r>
              <a:rPr b="1"/>
              <a:t>|  Suggested Time: </a:t>
            </a:r>
            <a:r>
              <a:t>30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2" name="Rectangle 3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pic>
        <p:nvPicPr>
          <p:cNvPr id="32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5400" y="747991"/>
            <a:ext cx="6762750" cy="550438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Rectangle 2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26" name="Rectangle 5"/>
          <p:cNvSpPr txBox="1"/>
          <p:nvPr/>
        </p:nvSpPr>
        <p:spPr>
          <a:xfrm>
            <a:off x="304800" y="98051"/>
            <a:ext cx="8684274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Video Walkthrough! </a:t>
            </a:r>
          </a:p>
        </p:txBody>
      </p:sp>
      <p:sp>
        <p:nvSpPr>
          <p:cNvPr id="327" name="Rectangle 4"/>
          <p:cNvSpPr txBox="1"/>
          <p:nvPr/>
        </p:nvSpPr>
        <p:spPr>
          <a:xfrm>
            <a:off x="76200" y="5988403"/>
            <a:ext cx="8912874" cy="2946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Video Link: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+mj-lt"/>
                <a:ea typeface="+mj-ea"/>
                <a:cs typeface="+mj-cs"/>
                <a:sym typeface="Calibri"/>
                <a:hlinkClick r:id="rId2" invalidUrl="" action="" tgtFrame="" tooltip="" history="1" highlightClick="0" endSnd="0"/>
              </a:rPr>
              <a:t>https://youtu.be/yWXgnQaWSW0</a:t>
            </a:r>
          </a:p>
        </p:txBody>
      </p:sp>
      <p:pic>
        <p:nvPicPr>
          <p:cNvPr id="328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0" t="0" r="0" b="13460"/>
          <a:stretch>
            <a:fillRect/>
          </a:stretch>
        </p:blipFill>
        <p:spPr>
          <a:xfrm>
            <a:off x="734742" y="712806"/>
            <a:ext cx="7799659" cy="514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Advice</a:t>
            </a:r>
          </a:p>
        </p:txBody>
      </p:sp>
      <p:sp>
        <p:nvSpPr>
          <p:cNvPr id="331" name="Title 1"/>
          <p:cNvSpPr txBox="1"/>
          <p:nvPr/>
        </p:nvSpPr>
        <p:spPr>
          <a:xfrm>
            <a:off x="4419600" y="1585697"/>
            <a:ext cx="4648200" cy="38390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spAutoFit/>
          </a:bodyPr>
          <a:lstStyle/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Re-do this at home. </a:t>
            </a:r>
            <a:br/>
            <a:r>
              <a:rPr b="0" sz="2400" u="none"/>
              <a:t>We designed this exercise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400">
                <a:latin typeface="Arial"/>
                <a:ea typeface="Arial"/>
                <a:cs typeface="Arial"/>
                <a:sym typeface="Arial"/>
              </a:defRPr>
            </a:pPr>
            <a:r>
              <a:t>to firm up your HTML/CSS skills.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b="1" i="1" sz="2800" u="sng">
                <a:latin typeface="Arial"/>
                <a:ea typeface="Arial"/>
                <a:cs typeface="Arial"/>
                <a:sym typeface="Arial"/>
              </a:defRPr>
            </a:pPr>
            <a:r>
              <a:t>REMEMBER: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The best way to learn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web development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is to PRACTICE!</a:t>
            </a:r>
          </a:p>
        </p:txBody>
      </p:sp>
      <p:pic>
        <p:nvPicPr>
          <p:cNvPr id="332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8600" y="914400"/>
            <a:ext cx="4074934" cy="518160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Chrome Inspector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37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797235"/>
            <a:ext cx="9139240" cy="4491038"/>
          </a:xfrm>
          <a:prstGeom prst="rect">
            <a:avLst/>
          </a:prstGeom>
          <a:ln w="12700">
            <a:miter lim="400000"/>
          </a:ln>
        </p:spPr>
      </p:pic>
      <p:sp>
        <p:nvSpPr>
          <p:cNvPr id="338" name="Shape 70"/>
          <p:cNvSpPr txBox="1"/>
          <p:nvPr/>
        </p:nvSpPr>
        <p:spPr>
          <a:xfrm>
            <a:off x="116682" y="5410198"/>
            <a:ext cx="8915401" cy="859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To access chrome inspector, right click on a page. Then hit “Inspect.”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 will allow you to inspect the HTML, CSS and more!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Chrome Inspector is Your Friend</a:t>
            </a:r>
          </a:p>
        </p:txBody>
      </p:sp>
      <p:pic>
        <p:nvPicPr>
          <p:cNvPr id="341" name="Picture 6" descr="Picture 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62" y="990600"/>
            <a:ext cx="9139240" cy="388143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42" name="Shape 70"/>
          <p:cNvSpPr txBox="1"/>
          <p:nvPr/>
        </p:nvSpPr>
        <p:spPr>
          <a:xfrm>
            <a:off x="116682" y="5181598"/>
            <a:ext cx="8915401" cy="11016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You can even edit the HTML/CSS of a webpage and instantly view your changes in the browser!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This works on any website, whether yours or not.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Next Class! </a:t>
            </a:r>
          </a:p>
        </p:txBody>
      </p:sp>
      <p:sp>
        <p:nvSpPr>
          <p:cNvPr id="345" name="Title 1"/>
          <p:cNvSpPr txBox="1"/>
          <p:nvPr/>
        </p:nvSpPr>
        <p:spPr>
          <a:xfrm>
            <a:off x="0" y="2057399"/>
            <a:ext cx="9067800" cy="254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We’ll be coming back to this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in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84" name="Title 1"/>
          <p:cNvSpPr txBox="1"/>
          <p:nvPr/>
        </p:nvSpPr>
        <p:spPr>
          <a:xfrm>
            <a:off x="152400" y="653853"/>
            <a:ext cx="8915400" cy="10981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>
            <a:lvl1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Today is going to be a bit tough.</a:t>
            </a:r>
          </a:p>
        </p:txBody>
      </p:sp>
      <p:sp>
        <p:nvSpPr>
          <p:cNvPr id="85" name="Title 1"/>
          <p:cNvSpPr txBox="1"/>
          <p:nvPr/>
        </p:nvSpPr>
        <p:spPr>
          <a:xfrm>
            <a:off x="228600" y="5181600"/>
            <a:ext cx="8915400" cy="10981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lnSpc>
                <a:spcPct val="80000"/>
              </a:lnSpc>
              <a:defRPr b="1" i="1" sz="3300">
                <a:latin typeface="Arial"/>
                <a:ea typeface="Arial"/>
                <a:cs typeface="Arial"/>
                <a:sym typeface="Arial"/>
              </a:defRPr>
            </a:pPr>
            <a:r>
              <a:t>But trust us! </a:t>
            </a:r>
            <a:endParaRPr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lnSpc>
                <a:spcPct val="80000"/>
              </a:lnSpc>
              <a:defRPr i="1" sz="3300">
                <a:latin typeface="Arial"/>
                <a:ea typeface="Arial"/>
                <a:cs typeface="Arial"/>
                <a:sym typeface="Arial"/>
              </a:defRPr>
            </a:pPr>
            <a:r>
              <a:t>It will all look easy a few weeks from now.</a:t>
            </a:r>
          </a:p>
        </p:txBody>
      </p:sp>
      <p:pic>
        <p:nvPicPr>
          <p:cNvPr id="86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1707737"/>
            <a:ext cx="5486400" cy="35181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Recap + Reassurances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-76200"/>
            <a:ext cx="8686800" cy="69494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Questions?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EXTRA MATERIAL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56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57" name="TextBox 5"/>
          <p:cNvSpPr txBox="1"/>
          <p:nvPr/>
        </p:nvSpPr>
        <p:spPr>
          <a:xfrm>
            <a:off x="304800" y="914399"/>
            <a:ext cx="8686800" cy="47042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Take a website you commonly visit (Amazon, Google, Huff Po, etc.) and heavily modify it with Google Developer Tools.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You have 15 minutes to test Chrome Inspector. Try modifying: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Content (change words).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Colors.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Spacing.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Any other CSS style rules.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When you’re done, send a screenshot to your class’s Slack.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Resets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Title 1"/>
          <p:cNvSpPr txBox="1"/>
          <p:nvPr>
            <p:ph type="title"/>
          </p:nvPr>
        </p:nvSpPr>
        <p:spPr>
          <a:xfrm>
            <a:off x="304800" y="-3"/>
            <a:ext cx="7086600" cy="653860"/>
          </a:xfrm>
          <a:prstGeom prst="rect">
            <a:avLst/>
          </a:prstGeom>
        </p:spPr>
        <p:txBody>
          <a:bodyPr/>
          <a:lstStyle>
            <a:lvl1pPr>
              <a:defRPr sz="2100"/>
            </a:lvl1pPr>
          </a:lstStyle>
          <a:p>
            <a:pPr/>
            <a:r>
              <a:t>Loading Multiple CSS Files ***(Very Important!!!)***</a:t>
            </a:r>
          </a:p>
        </p:txBody>
      </p:sp>
      <p:pic>
        <p:nvPicPr>
          <p:cNvPr id="362" name="Picture 3" descr="Picture 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1594" y="762000"/>
            <a:ext cx="8545218" cy="3141803"/>
          </a:xfrm>
          <a:prstGeom prst="rect">
            <a:avLst/>
          </a:prstGeom>
          <a:ln w="12700">
            <a:miter lim="400000"/>
          </a:ln>
        </p:spPr>
      </p:pic>
      <p:sp>
        <p:nvSpPr>
          <p:cNvPr id="363" name="Shape 70"/>
          <p:cNvSpPr txBox="1"/>
          <p:nvPr/>
        </p:nvSpPr>
        <p:spPr>
          <a:xfrm>
            <a:off x="321546" y="3977290"/>
            <a:ext cx="8555265" cy="24486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We can link our documents to more than one stylesheet at a time—one of the most powerful features of CSS/HTML.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By tapping into different stylesheets simultaneously, we can create complex layouts with plenty of design rules.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Just remember: the loading </a:t>
            </a:r>
            <a:r>
              <a:rPr b="1" i="1" u="sng"/>
              <a:t>order matters!!!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What Browser?</a:t>
            </a:r>
          </a:p>
        </p:txBody>
      </p:sp>
      <p:sp>
        <p:nvSpPr>
          <p:cNvPr id="366" name="Title 1"/>
          <p:cNvSpPr txBox="1"/>
          <p:nvPr/>
        </p:nvSpPr>
        <p:spPr>
          <a:xfrm>
            <a:off x="457200" y="1600200"/>
            <a:ext cx="8229600" cy="35052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i="1" sz="3000">
                <a:latin typeface="Arial"/>
                <a:ea typeface="Arial"/>
                <a:cs typeface="Arial"/>
                <a:sym typeface="Arial"/>
              </a:defRPr>
            </a:pPr>
            <a:r>
              <a:t>By a show of hands…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b="1" i="1" sz="4200">
                <a:latin typeface="Arial"/>
                <a:ea typeface="Arial"/>
                <a:cs typeface="Arial"/>
                <a:sym typeface="Arial"/>
              </a:defRPr>
            </a:pPr>
            <a:r>
              <a:t>Which browser do you use?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Title 1"/>
          <p:cNvSpPr txBox="1"/>
          <p:nvPr>
            <p:ph type="title"/>
          </p:nvPr>
        </p:nvSpPr>
        <p:spPr>
          <a:xfrm>
            <a:off x="304800" y="-3"/>
            <a:ext cx="7086600" cy="653860"/>
          </a:xfrm>
          <a:prstGeom prst="rect">
            <a:avLst/>
          </a:prstGeom>
        </p:spPr>
        <p:txBody>
          <a:bodyPr/>
          <a:lstStyle/>
          <a:p>
            <a:pPr/>
            <a:r>
              <a:t>Battle of the Browsers</a:t>
            </a:r>
          </a:p>
        </p:txBody>
      </p:sp>
      <p:pic>
        <p:nvPicPr>
          <p:cNvPr id="369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1003206"/>
            <a:ext cx="3810000" cy="5057777"/>
          </a:xfrm>
          <a:prstGeom prst="rect">
            <a:avLst/>
          </a:prstGeom>
          <a:ln w="12700">
            <a:miter lim="400000"/>
          </a:ln>
        </p:spPr>
      </p:pic>
      <p:sp>
        <p:nvSpPr>
          <p:cNvPr id="370" name="Shape 70"/>
          <p:cNvSpPr txBox="1"/>
          <p:nvPr/>
        </p:nvSpPr>
        <p:spPr>
          <a:xfrm>
            <a:off x="4724400" y="1307707"/>
            <a:ext cx="4321174" cy="4035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Under the hood, web browsers often </a:t>
            </a:r>
            <a:r>
              <a:rPr b="1" u="sng"/>
              <a:t>render webpages differently</a:t>
            </a:r>
            <a:r>
              <a:t> than their competition.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These disparities could mean HTML/CSS displaying differently  in each web client.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Because of these potential divergences, web developers need to make their websites </a:t>
            </a:r>
            <a:r>
              <a:rPr b="1" u="sng"/>
              <a:t>cross-browser compatible</a:t>
            </a:r>
            <a: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Title 1"/>
          <p:cNvSpPr txBox="1"/>
          <p:nvPr>
            <p:ph type="title"/>
          </p:nvPr>
        </p:nvSpPr>
        <p:spPr>
          <a:xfrm>
            <a:off x="304800" y="-3"/>
            <a:ext cx="7086600" cy="653860"/>
          </a:xfrm>
          <a:prstGeom prst="rect">
            <a:avLst/>
          </a:prstGeom>
        </p:spPr>
        <p:txBody>
          <a:bodyPr/>
          <a:lstStyle/>
          <a:p>
            <a:pPr/>
            <a:r>
              <a:t>Reset.css (or Normalize.css)</a:t>
            </a:r>
          </a:p>
        </p:txBody>
      </p:sp>
      <p:pic>
        <p:nvPicPr>
          <p:cNvPr id="373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000" y="783752"/>
            <a:ext cx="6867525" cy="367316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374" name="Shape 70"/>
          <p:cNvSpPr txBox="1"/>
          <p:nvPr/>
        </p:nvSpPr>
        <p:spPr>
          <a:xfrm>
            <a:off x="152398" y="4586811"/>
            <a:ext cx="8882745" cy="1646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Reset.css will “reset” all browser-specific CSS. This means your site will appear the same in all browsers.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However, you will have to re-style everything yourself.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Title 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Brace Yourselves</a:t>
            </a:r>
          </a:p>
        </p:txBody>
      </p:sp>
      <p:sp>
        <p:nvSpPr>
          <p:cNvPr id="89" name="Title 1"/>
          <p:cNvSpPr txBox="1"/>
          <p:nvPr/>
        </p:nvSpPr>
        <p:spPr>
          <a:xfrm>
            <a:off x="0" y="2057399"/>
            <a:ext cx="9067800" cy="254597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4000">
                <a:latin typeface="Arial"/>
                <a:ea typeface="Arial"/>
                <a:cs typeface="Arial"/>
                <a:sym typeface="Arial"/>
              </a:defRPr>
            </a:pPr>
            <a:r>
              <a:t>Don’t expect to understand EVERYTHING at once.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3300">
                <a:latin typeface="Calibri Light"/>
                <a:ea typeface="Calibri Light"/>
                <a:cs typeface="Calibri Light"/>
                <a:sym typeface="Calibri Light"/>
              </a:defRPr>
            </a:pPr>
          </a:p>
          <a:p>
            <a:pPr algn="ctr" defTabSz="685800">
              <a:defRPr i="1" sz="4000">
                <a:latin typeface="Arial"/>
                <a:ea typeface="Arial"/>
                <a:cs typeface="Arial"/>
                <a:sym typeface="Arial"/>
              </a:defRPr>
            </a:pPr>
            <a:r>
              <a:t>Today is all about getting immersed.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Rectangle 5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Why CSS Resets Matter</a:t>
            </a:r>
          </a:p>
        </p:txBody>
      </p:sp>
      <p:sp>
        <p:nvSpPr>
          <p:cNvPr id="377" name="Shape 70"/>
          <p:cNvSpPr txBox="1"/>
          <p:nvPr/>
        </p:nvSpPr>
        <p:spPr>
          <a:xfrm>
            <a:off x="228599" y="1307706"/>
            <a:ext cx="8740776" cy="212950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important for creating browser-compatible websites.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an example of using someone else’s CSS in </a:t>
            </a:r>
            <a:r>
              <a:rPr i="1" u="sng"/>
              <a:t>your </a:t>
            </a:r>
            <a:r>
              <a:t>website!!!</a:t>
            </a:r>
            <a:endParaRPr sz="2400"/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457200" indent="-457200" defTabSz="685800">
              <a:spcBef>
                <a:spcPts val="500"/>
              </a:spcBef>
              <a:buSzPct val="100000"/>
              <a:buAutoNum type="arabicPeriod" startAt="3"/>
              <a:defRPr sz="2200">
                <a:latin typeface="Arial"/>
                <a:ea typeface="Arial"/>
                <a:cs typeface="Arial"/>
                <a:sym typeface="Arial"/>
              </a:defRPr>
            </a:pPr>
            <a:r>
              <a:t>It’s a common Front-End Developer Interview question.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Rectangle 2"/>
          <p:cNvSpPr txBox="1"/>
          <p:nvPr/>
        </p:nvSpPr>
        <p:spPr>
          <a:xfrm>
            <a:off x="304800" y="98051"/>
            <a:ext cx="52578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&gt; YOUR TURN!!</a:t>
            </a:r>
          </a:p>
        </p:txBody>
      </p:sp>
      <p:sp>
        <p:nvSpPr>
          <p:cNvPr id="380" name="Rectangle 4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81" name="TextBox 5"/>
          <p:cNvSpPr txBox="1"/>
          <p:nvPr/>
        </p:nvSpPr>
        <p:spPr>
          <a:xfrm>
            <a:off x="304800" y="914399"/>
            <a:ext cx="8686800" cy="2215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Follow the instructions given via Slack to incorporate a reset.css file in a basic HTML file. 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Note the impact of the reset file makes after you include it.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1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</p:spPr>
        <p:txBody>
          <a:bodyPr/>
          <a:lstStyle/>
          <a:p>
            <a:pPr/>
            <a:r>
              <a:t>CSS Recap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Main_Unbranded">
  <a:themeElements>
    <a:clrScheme name="Main_Unbranded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Main_Unbranded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Main_Unbrande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404040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